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6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3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22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71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5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2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82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0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86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7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7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1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12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D35AE2F-5E3A-49D9-8DE1-8A333BA40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Neon 3D circle art">
            <a:extLst>
              <a:ext uri="{FF2B5EF4-FFF2-40B4-BE49-F238E27FC236}">
                <a16:creationId xmlns:a16="http://schemas.microsoft.com/office/drawing/2014/main" id="{96ADDC1D-5E51-E752-2B46-3DCF265539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1309" r="-1" b="-1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197097-B480-7B50-E1EB-2A5B6D09B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Enchanted Sleep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67D39-F518-D7D2-813C-36611D6B5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9432"/>
            <a:ext cx="9144000" cy="1225296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>
                <a:latin typeface="Calibri-Bold"/>
              </a:rPr>
              <a:t>Raddison </a:t>
            </a:r>
            <a:endParaRPr lang="en-GB" sz="4400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4D8AD8F-EF7F-481F-B99A-B85138970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79EB4626-023C-436D-9F57-9EB460809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902700 h 5416094"/>
              <a:gd name="connsiteX1" fmla="*/ 902700 w 10515600"/>
              <a:gd name="connsiteY1" fmla="*/ 0 h 5416094"/>
              <a:gd name="connsiteX2" fmla="*/ 1746919 w 10515600"/>
              <a:gd name="connsiteY2" fmla="*/ 0 h 5416094"/>
              <a:gd name="connsiteX3" fmla="*/ 2329833 w 10515600"/>
              <a:gd name="connsiteY3" fmla="*/ 0 h 5416094"/>
              <a:gd name="connsiteX4" fmla="*/ 2825644 w 10515600"/>
              <a:gd name="connsiteY4" fmla="*/ 0 h 5416094"/>
              <a:gd name="connsiteX5" fmla="*/ 3582762 w 10515600"/>
              <a:gd name="connsiteY5" fmla="*/ 0 h 5416094"/>
              <a:gd name="connsiteX6" fmla="*/ 4165675 w 10515600"/>
              <a:gd name="connsiteY6" fmla="*/ 0 h 5416094"/>
              <a:gd name="connsiteX7" fmla="*/ 5009894 w 10515600"/>
              <a:gd name="connsiteY7" fmla="*/ 0 h 5416094"/>
              <a:gd name="connsiteX8" fmla="*/ 5505706 w 10515600"/>
              <a:gd name="connsiteY8" fmla="*/ 0 h 5416094"/>
              <a:gd name="connsiteX9" fmla="*/ 6349925 w 10515600"/>
              <a:gd name="connsiteY9" fmla="*/ 0 h 5416094"/>
              <a:gd name="connsiteX10" fmla="*/ 6758634 w 10515600"/>
              <a:gd name="connsiteY10" fmla="*/ 0 h 5416094"/>
              <a:gd name="connsiteX11" fmla="*/ 7428650 w 10515600"/>
              <a:gd name="connsiteY11" fmla="*/ 0 h 5416094"/>
              <a:gd name="connsiteX12" fmla="*/ 8098665 w 10515600"/>
              <a:gd name="connsiteY12" fmla="*/ 0 h 5416094"/>
              <a:gd name="connsiteX13" fmla="*/ 8681579 w 10515600"/>
              <a:gd name="connsiteY13" fmla="*/ 0 h 5416094"/>
              <a:gd name="connsiteX14" fmla="*/ 9612900 w 10515600"/>
              <a:gd name="connsiteY14" fmla="*/ 0 h 5416094"/>
              <a:gd name="connsiteX15" fmla="*/ 10515600 w 10515600"/>
              <a:gd name="connsiteY15" fmla="*/ 902700 h 5416094"/>
              <a:gd name="connsiteX16" fmla="*/ 10515600 w 10515600"/>
              <a:gd name="connsiteY16" fmla="*/ 1504482 h 5416094"/>
              <a:gd name="connsiteX17" fmla="*/ 10515600 w 10515600"/>
              <a:gd name="connsiteY17" fmla="*/ 2178479 h 5416094"/>
              <a:gd name="connsiteX18" fmla="*/ 10515600 w 10515600"/>
              <a:gd name="connsiteY18" fmla="*/ 2780261 h 5416094"/>
              <a:gd name="connsiteX19" fmla="*/ 10515600 w 10515600"/>
              <a:gd name="connsiteY19" fmla="*/ 3273722 h 5416094"/>
              <a:gd name="connsiteX20" fmla="*/ 10515600 w 10515600"/>
              <a:gd name="connsiteY20" fmla="*/ 3803291 h 5416094"/>
              <a:gd name="connsiteX21" fmla="*/ 10515600 w 10515600"/>
              <a:gd name="connsiteY21" fmla="*/ 4513394 h 5416094"/>
              <a:gd name="connsiteX22" fmla="*/ 9612900 w 10515600"/>
              <a:gd name="connsiteY22" fmla="*/ 5416094 h 5416094"/>
              <a:gd name="connsiteX23" fmla="*/ 9117089 w 10515600"/>
              <a:gd name="connsiteY23" fmla="*/ 5416094 h 5416094"/>
              <a:gd name="connsiteX24" fmla="*/ 8708379 w 10515600"/>
              <a:gd name="connsiteY24" fmla="*/ 5416094 h 5416094"/>
              <a:gd name="connsiteX25" fmla="*/ 8299670 w 10515600"/>
              <a:gd name="connsiteY25" fmla="*/ 5416094 h 5416094"/>
              <a:gd name="connsiteX26" fmla="*/ 7629654 w 10515600"/>
              <a:gd name="connsiteY26" fmla="*/ 5416094 h 5416094"/>
              <a:gd name="connsiteX27" fmla="*/ 7133843 w 10515600"/>
              <a:gd name="connsiteY27" fmla="*/ 5416094 h 5416094"/>
              <a:gd name="connsiteX28" fmla="*/ 6376726 w 10515600"/>
              <a:gd name="connsiteY28" fmla="*/ 5416094 h 5416094"/>
              <a:gd name="connsiteX29" fmla="*/ 5880914 w 10515600"/>
              <a:gd name="connsiteY29" fmla="*/ 5416094 h 5416094"/>
              <a:gd name="connsiteX30" fmla="*/ 5123797 w 10515600"/>
              <a:gd name="connsiteY30" fmla="*/ 5416094 h 5416094"/>
              <a:gd name="connsiteX31" fmla="*/ 4715088 w 10515600"/>
              <a:gd name="connsiteY31" fmla="*/ 5416094 h 5416094"/>
              <a:gd name="connsiteX32" fmla="*/ 3957970 w 10515600"/>
              <a:gd name="connsiteY32" fmla="*/ 5416094 h 5416094"/>
              <a:gd name="connsiteX33" fmla="*/ 3462159 w 10515600"/>
              <a:gd name="connsiteY33" fmla="*/ 5416094 h 5416094"/>
              <a:gd name="connsiteX34" fmla="*/ 3053449 w 10515600"/>
              <a:gd name="connsiteY34" fmla="*/ 5416094 h 5416094"/>
              <a:gd name="connsiteX35" fmla="*/ 2557638 w 10515600"/>
              <a:gd name="connsiteY35" fmla="*/ 5416094 h 5416094"/>
              <a:gd name="connsiteX36" fmla="*/ 1800521 w 10515600"/>
              <a:gd name="connsiteY36" fmla="*/ 5416094 h 5416094"/>
              <a:gd name="connsiteX37" fmla="*/ 902700 w 10515600"/>
              <a:gd name="connsiteY37" fmla="*/ 5416094 h 5416094"/>
              <a:gd name="connsiteX38" fmla="*/ 0 w 10515600"/>
              <a:gd name="connsiteY38" fmla="*/ 4513394 h 5416094"/>
              <a:gd name="connsiteX39" fmla="*/ 0 w 10515600"/>
              <a:gd name="connsiteY39" fmla="*/ 3911612 h 5416094"/>
              <a:gd name="connsiteX40" fmla="*/ 0 w 10515600"/>
              <a:gd name="connsiteY40" fmla="*/ 3309829 h 5416094"/>
              <a:gd name="connsiteX41" fmla="*/ 0 w 10515600"/>
              <a:gd name="connsiteY41" fmla="*/ 2780261 h 5416094"/>
              <a:gd name="connsiteX42" fmla="*/ 0 w 10515600"/>
              <a:gd name="connsiteY42" fmla="*/ 2106265 h 5416094"/>
              <a:gd name="connsiteX43" fmla="*/ 0 w 10515600"/>
              <a:gd name="connsiteY43" fmla="*/ 1504482 h 5416094"/>
              <a:gd name="connsiteX44" fmla="*/ 0 w 10515600"/>
              <a:gd name="connsiteY44" fmla="*/ 90270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5600" h="5416094" extrusionOk="0">
                <a:moveTo>
                  <a:pt x="0" y="902700"/>
                </a:moveTo>
                <a:cubicBezTo>
                  <a:pt x="-57306" y="368805"/>
                  <a:pt x="305054" y="37193"/>
                  <a:pt x="902700" y="0"/>
                </a:cubicBezTo>
                <a:cubicBezTo>
                  <a:pt x="1280419" y="-35006"/>
                  <a:pt x="1407743" y="-35339"/>
                  <a:pt x="1746919" y="0"/>
                </a:cubicBezTo>
                <a:cubicBezTo>
                  <a:pt x="2086095" y="35339"/>
                  <a:pt x="2146539" y="-12333"/>
                  <a:pt x="2329833" y="0"/>
                </a:cubicBezTo>
                <a:cubicBezTo>
                  <a:pt x="2513127" y="12333"/>
                  <a:pt x="2706706" y="12952"/>
                  <a:pt x="2825644" y="0"/>
                </a:cubicBezTo>
                <a:cubicBezTo>
                  <a:pt x="2944582" y="-12952"/>
                  <a:pt x="3420817" y="-27100"/>
                  <a:pt x="3582762" y="0"/>
                </a:cubicBezTo>
                <a:cubicBezTo>
                  <a:pt x="3744707" y="27100"/>
                  <a:pt x="4023584" y="-9167"/>
                  <a:pt x="4165675" y="0"/>
                </a:cubicBezTo>
                <a:cubicBezTo>
                  <a:pt x="4307766" y="9167"/>
                  <a:pt x="4770188" y="27031"/>
                  <a:pt x="5009894" y="0"/>
                </a:cubicBezTo>
                <a:cubicBezTo>
                  <a:pt x="5249600" y="-27031"/>
                  <a:pt x="5349881" y="-194"/>
                  <a:pt x="5505706" y="0"/>
                </a:cubicBezTo>
                <a:cubicBezTo>
                  <a:pt x="5661531" y="194"/>
                  <a:pt x="6129254" y="-29363"/>
                  <a:pt x="6349925" y="0"/>
                </a:cubicBezTo>
                <a:cubicBezTo>
                  <a:pt x="6570596" y="29363"/>
                  <a:pt x="6581199" y="-14617"/>
                  <a:pt x="6758634" y="0"/>
                </a:cubicBezTo>
                <a:cubicBezTo>
                  <a:pt x="6936069" y="14617"/>
                  <a:pt x="7246491" y="25675"/>
                  <a:pt x="7428650" y="0"/>
                </a:cubicBezTo>
                <a:cubicBezTo>
                  <a:pt x="7610809" y="-25675"/>
                  <a:pt x="7825190" y="-17078"/>
                  <a:pt x="8098665" y="0"/>
                </a:cubicBezTo>
                <a:cubicBezTo>
                  <a:pt x="8372141" y="17078"/>
                  <a:pt x="8559625" y="-21568"/>
                  <a:pt x="8681579" y="0"/>
                </a:cubicBezTo>
                <a:cubicBezTo>
                  <a:pt x="8803533" y="21568"/>
                  <a:pt x="9307226" y="-46066"/>
                  <a:pt x="9612900" y="0"/>
                </a:cubicBezTo>
                <a:cubicBezTo>
                  <a:pt x="10119954" y="-10560"/>
                  <a:pt x="10418674" y="366684"/>
                  <a:pt x="10515600" y="902700"/>
                </a:cubicBezTo>
                <a:cubicBezTo>
                  <a:pt x="10494548" y="1140809"/>
                  <a:pt x="10524881" y="1252168"/>
                  <a:pt x="10515600" y="1504482"/>
                </a:cubicBezTo>
                <a:cubicBezTo>
                  <a:pt x="10506319" y="1756796"/>
                  <a:pt x="10494309" y="1995078"/>
                  <a:pt x="10515600" y="2178479"/>
                </a:cubicBezTo>
                <a:cubicBezTo>
                  <a:pt x="10536891" y="2361880"/>
                  <a:pt x="10522845" y="2487483"/>
                  <a:pt x="10515600" y="2780261"/>
                </a:cubicBezTo>
                <a:cubicBezTo>
                  <a:pt x="10508355" y="3073039"/>
                  <a:pt x="10533694" y="3138252"/>
                  <a:pt x="10515600" y="3273722"/>
                </a:cubicBezTo>
                <a:cubicBezTo>
                  <a:pt x="10497506" y="3409192"/>
                  <a:pt x="10514952" y="3569910"/>
                  <a:pt x="10515600" y="3803291"/>
                </a:cubicBezTo>
                <a:cubicBezTo>
                  <a:pt x="10516248" y="4036672"/>
                  <a:pt x="10499126" y="4317688"/>
                  <a:pt x="10515600" y="4513394"/>
                </a:cubicBezTo>
                <a:cubicBezTo>
                  <a:pt x="10585499" y="4997151"/>
                  <a:pt x="10115437" y="5453981"/>
                  <a:pt x="9612900" y="5416094"/>
                </a:cubicBezTo>
                <a:cubicBezTo>
                  <a:pt x="9473271" y="5418358"/>
                  <a:pt x="9316384" y="5423764"/>
                  <a:pt x="9117089" y="5416094"/>
                </a:cubicBezTo>
                <a:cubicBezTo>
                  <a:pt x="8917794" y="5408424"/>
                  <a:pt x="8902141" y="5433256"/>
                  <a:pt x="8708379" y="5416094"/>
                </a:cubicBezTo>
                <a:cubicBezTo>
                  <a:pt x="8514617" y="5398933"/>
                  <a:pt x="8454700" y="5422387"/>
                  <a:pt x="8299670" y="5416094"/>
                </a:cubicBezTo>
                <a:cubicBezTo>
                  <a:pt x="8144640" y="5409801"/>
                  <a:pt x="7907022" y="5398388"/>
                  <a:pt x="7629654" y="5416094"/>
                </a:cubicBezTo>
                <a:cubicBezTo>
                  <a:pt x="7352286" y="5433800"/>
                  <a:pt x="7244777" y="5409877"/>
                  <a:pt x="7133843" y="5416094"/>
                </a:cubicBezTo>
                <a:cubicBezTo>
                  <a:pt x="7022909" y="5422311"/>
                  <a:pt x="6748865" y="5379753"/>
                  <a:pt x="6376726" y="5416094"/>
                </a:cubicBezTo>
                <a:cubicBezTo>
                  <a:pt x="6004587" y="5452435"/>
                  <a:pt x="5991442" y="5438860"/>
                  <a:pt x="5880914" y="5416094"/>
                </a:cubicBezTo>
                <a:cubicBezTo>
                  <a:pt x="5770386" y="5393328"/>
                  <a:pt x="5294303" y="5440618"/>
                  <a:pt x="5123797" y="5416094"/>
                </a:cubicBezTo>
                <a:cubicBezTo>
                  <a:pt x="4953291" y="5391570"/>
                  <a:pt x="4828705" y="5430421"/>
                  <a:pt x="4715088" y="5416094"/>
                </a:cubicBezTo>
                <a:cubicBezTo>
                  <a:pt x="4601471" y="5401767"/>
                  <a:pt x="4227806" y="5381491"/>
                  <a:pt x="3957970" y="5416094"/>
                </a:cubicBezTo>
                <a:cubicBezTo>
                  <a:pt x="3688134" y="5450697"/>
                  <a:pt x="3670638" y="5425309"/>
                  <a:pt x="3462159" y="5416094"/>
                </a:cubicBezTo>
                <a:cubicBezTo>
                  <a:pt x="3253680" y="5406879"/>
                  <a:pt x="3167443" y="5432031"/>
                  <a:pt x="3053449" y="5416094"/>
                </a:cubicBezTo>
                <a:cubicBezTo>
                  <a:pt x="2939455" y="5400158"/>
                  <a:pt x="2701485" y="5433995"/>
                  <a:pt x="2557638" y="5416094"/>
                </a:cubicBezTo>
                <a:cubicBezTo>
                  <a:pt x="2413791" y="5398193"/>
                  <a:pt x="2168647" y="5424510"/>
                  <a:pt x="1800521" y="5416094"/>
                </a:cubicBezTo>
                <a:cubicBezTo>
                  <a:pt x="1432395" y="5407678"/>
                  <a:pt x="1261364" y="5454497"/>
                  <a:pt x="902700" y="5416094"/>
                </a:cubicBezTo>
                <a:cubicBezTo>
                  <a:pt x="519468" y="5419760"/>
                  <a:pt x="63003" y="5077223"/>
                  <a:pt x="0" y="4513394"/>
                </a:cubicBezTo>
                <a:cubicBezTo>
                  <a:pt x="-20265" y="4243495"/>
                  <a:pt x="27650" y="4053844"/>
                  <a:pt x="0" y="3911612"/>
                </a:cubicBezTo>
                <a:cubicBezTo>
                  <a:pt x="-27650" y="3769380"/>
                  <a:pt x="24988" y="3469350"/>
                  <a:pt x="0" y="3309829"/>
                </a:cubicBezTo>
                <a:cubicBezTo>
                  <a:pt x="-24988" y="3150308"/>
                  <a:pt x="-16973" y="2933511"/>
                  <a:pt x="0" y="2780261"/>
                </a:cubicBezTo>
                <a:cubicBezTo>
                  <a:pt x="16973" y="2627011"/>
                  <a:pt x="-11552" y="2315258"/>
                  <a:pt x="0" y="2106265"/>
                </a:cubicBezTo>
                <a:cubicBezTo>
                  <a:pt x="11552" y="1897272"/>
                  <a:pt x="-9167" y="1726905"/>
                  <a:pt x="0" y="1504482"/>
                </a:cubicBezTo>
                <a:cubicBezTo>
                  <a:pt x="9167" y="1282059"/>
                  <a:pt x="10972" y="1160784"/>
                  <a:pt x="0" y="902700"/>
                </a:cubicBezTo>
                <a:close/>
              </a:path>
            </a:pathLst>
          </a:custGeom>
          <a:noFill/>
          <a:ln w="60325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76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A4E3-A6C8-91CC-6049-AFF1DBBC0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b="0" i="0" u="none" strike="noStrike" baseline="0" dirty="0">
                <a:solidFill>
                  <a:srgbClr val="808080"/>
                </a:solidFill>
                <a:latin typeface="MarriottLight"/>
              </a:rPr>
              <a:t>Mattress Guideline Specification</a:t>
            </a:r>
            <a:br>
              <a:rPr lang="en-GB" sz="3200" b="0" i="0" u="none" strike="noStrike" baseline="0" dirty="0">
                <a:solidFill>
                  <a:srgbClr val="808080"/>
                </a:solidFill>
                <a:latin typeface="MarriottLight"/>
              </a:rPr>
            </a:br>
            <a:r>
              <a:rPr lang="en-GB" sz="3200" b="0" i="0" u="none" strike="noStrike" baseline="0" dirty="0">
                <a:solidFill>
                  <a:srgbClr val="808080"/>
                </a:solidFill>
                <a:latin typeface="MarriottLight"/>
              </a:rPr>
              <a:t>Division Europe</a:t>
            </a:r>
            <a:br>
              <a:rPr lang="en-GB" sz="3200" b="0" i="0" u="none" strike="noStrike" baseline="0" dirty="0">
                <a:solidFill>
                  <a:srgbClr val="808080"/>
                </a:solidFill>
                <a:latin typeface="MarriottLight"/>
              </a:rPr>
            </a:br>
            <a:r>
              <a:rPr lang="en-GB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33756-F9DF-824E-71FD-5F142F947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sv-SE" sz="2000" b="1" i="0" u="none" strike="noStrike" baseline="0">
                <a:solidFill>
                  <a:srgbClr val="810000"/>
                </a:solidFill>
                <a:latin typeface="Calibri-Bold"/>
              </a:rPr>
              <a:t>Pocket Spring Mattress (Option 1)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1" i="0" u="none" strike="noStrike" baseline="0">
                <a:solidFill>
                  <a:srgbClr val="000000"/>
                </a:solidFill>
                <a:latin typeface="Calibri-Bold"/>
              </a:rPr>
              <a:t>1,8mm pocket spring unit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, heat‐tempered inner spring unit with </a:t>
            </a:r>
            <a:r>
              <a:rPr lang="en-GB" sz="2000" b="1" i="0" u="none" strike="noStrike" baseline="0">
                <a:solidFill>
                  <a:srgbClr val="000000"/>
                </a:solidFill>
                <a:latin typeface="Calibri-Bold"/>
              </a:rPr>
              <a:t>approx. 280 springs/m².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Cover: Flame retardant mattress drill compliant with EN 597‐1 &amp;‐2, sanitized treated.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Reinforcement frame guarantees high edge stability.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Incl. 4 turning labels to ensure turning on a regular basis.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2 turning handles per side.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Height of mattress: </a:t>
            </a:r>
            <a:r>
              <a:rPr lang="en-GB" sz="2000" b="1" i="0" u="none" strike="noStrike" baseline="0">
                <a:solidFill>
                  <a:srgbClr val="000000"/>
                </a:solidFill>
                <a:latin typeface="Calibri-Bold"/>
              </a:rPr>
              <a:t>approx. 30 cm</a:t>
            </a:r>
            <a:r>
              <a:rPr lang="en-GB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algn="l"/>
            <a:r>
              <a:rPr lang="en-GB" sz="2000" b="0" i="0" u="none" strike="noStrike" baseline="0">
                <a:solidFill>
                  <a:srgbClr val="000000"/>
                </a:solidFill>
                <a:latin typeface="ArialMT"/>
              </a:rPr>
              <a:t>- </a:t>
            </a:r>
            <a:r>
              <a:rPr lang="en-GB" sz="2000" b="1" i="0" u="none" strike="noStrike" baseline="0">
                <a:solidFill>
                  <a:srgbClr val="1F497C"/>
                </a:solidFill>
                <a:latin typeface="Calibri-Bold"/>
              </a:rPr>
              <a:t>10 years warranty for innerspring unit against breakage.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9894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8326-0368-517A-E80D-F98A2C60C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0" i="0" u="none" strike="noStrike" baseline="0" dirty="0">
                <a:latin typeface="Calibri" panose="020F0502020204030204" pitchFamily="34" charset="0"/>
              </a:rPr>
              <a:t>Product sizes per bed type: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B16A4-0699-3A20-1041-43850ADF1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i="0" u="none" strike="noStrike" baseline="0" dirty="0">
                <a:solidFill>
                  <a:srgbClr val="810000"/>
                </a:solidFill>
                <a:latin typeface="Calibri-Bold"/>
              </a:rPr>
              <a:t>BED CODE MATTRESS SIZE</a:t>
            </a:r>
          </a:p>
          <a:p>
            <a:pPr algn="l"/>
            <a:r>
              <a:rPr lang="en-GB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“100” Twin                    100x200x30 cm</a:t>
            </a:r>
          </a:p>
          <a:p>
            <a:pPr algn="l"/>
            <a:r>
              <a:rPr lang="en-GB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“120” Super Twin         120x200x30 cm</a:t>
            </a:r>
          </a:p>
          <a:p>
            <a:pPr algn="l"/>
            <a:r>
              <a:rPr lang="en-GB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“140” Double               140x200x30 cm</a:t>
            </a:r>
          </a:p>
          <a:p>
            <a:pPr algn="l"/>
            <a:r>
              <a:rPr lang="en-GB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“160” Queen                160x200x30 cm</a:t>
            </a:r>
          </a:p>
          <a:p>
            <a:pPr algn="l"/>
            <a:r>
              <a:rPr lang="en-GB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“180” King                    180x200x30 cm</a:t>
            </a:r>
          </a:p>
          <a:p>
            <a:pPr algn="l"/>
            <a:r>
              <a:rPr lang="en-GB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“200” Superkings         200x200x30 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8154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AD5444-94ED-1E2E-C7BC-E66D4953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Foam Encapsulated Pocket</a:t>
            </a:r>
            <a:endParaRPr lang="en-US" sz="6000" dirty="0"/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E72950"/>
          </a:solidFill>
          <a:ln w="38100" cap="rnd">
            <a:solidFill>
              <a:srgbClr val="E7295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A1287EA-976C-C34D-CD22-93354F790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639" y="2642616"/>
            <a:ext cx="5245217" cy="3895344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4F2C0D5-4359-1741-A252-887BFFAC0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3324151"/>
            <a:ext cx="5614416" cy="253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71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5607-0EE4-BDFF-743C-FCCFF6E87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sz="2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Bed Base Guideline/Specification Platform solid top bed base 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C2F42-8B65-4ED0-8079-22D060F25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b="1" i="0" u="none" strike="noStrike" baseline="0" dirty="0">
                <a:solidFill>
                  <a:srgbClr val="800000"/>
                </a:solidFill>
                <a:latin typeface="Calibri" panose="020F0502020204030204" pitchFamily="34" charset="0"/>
              </a:rPr>
              <a:t>Multi slatted Bed Base </a:t>
            </a:r>
            <a:endParaRPr lang="en-GB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Bed base with 15 cross braces </a:t>
            </a:r>
          </a:p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solid  timber fram</a:t>
            </a:r>
            <a:r>
              <a:rPr lang="en-GB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e </a:t>
            </a:r>
          </a:p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Glued and fastened for extra strength supporting frame made from</a:t>
            </a:r>
            <a:r>
              <a:rPr lang="en-GB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 solid timber </a:t>
            </a:r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Including 4 feet &amp; 2 casters </a:t>
            </a:r>
          </a:p>
          <a:p>
            <a:r>
              <a:rPr lang="en-GB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 6 screw in legs as standard </a:t>
            </a:r>
          </a:p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Optimal style legs available</a:t>
            </a:r>
          </a:p>
          <a:p>
            <a:r>
              <a:rPr lang="en-GB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Floating effect bad base </a:t>
            </a:r>
          </a:p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Upholstered in our linoso collection</a:t>
            </a:r>
          </a:p>
          <a:p>
            <a:r>
              <a:rPr lang="en-GB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Customers own fabric is an option if preferred</a:t>
            </a:r>
            <a:endParaRPr lang="en-GB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58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06D62A2-ECA3-4A1D-B1BB-F2659EAF0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7EE1FD-A14D-B188-50D8-64A9E651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711903"/>
            <a:ext cx="10909640" cy="9049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latin typeface="Aharoni" panose="02010803020104030203" pitchFamily="2" charset="-79"/>
                <a:cs typeface="Aharoni" panose="02010803020104030203" pitchFamily="2" charset="-79"/>
              </a:rPr>
              <a:t>Platform solid top bed base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B5A916-3764-0B48-54C6-A8E5A3D88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154" y="320040"/>
            <a:ext cx="10338643" cy="39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78238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1A1634"/>
      </a:dk2>
      <a:lt2>
        <a:srgbClr val="F0F3F3"/>
      </a:lt2>
      <a:accent1>
        <a:srgbClr val="E72950"/>
      </a:accent1>
      <a:accent2>
        <a:srgbClr val="D5178E"/>
      </a:accent2>
      <a:accent3>
        <a:srgbClr val="DF29E7"/>
      </a:accent3>
      <a:accent4>
        <a:srgbClr val="7E17D5"/>
      </a:accent4>
      <a:accent5>
        <a:srgbClr val="4129E7"/>
      </a:accent5>
      <a:accent6>
        <a:srgbClr val="174ED5"/>
      </a:accent6>
      <a:hlink>
        <a:srgbClr val="7351C5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232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Aharoni</vt:lpstr>
      <vt:lpstr>Arial</vt:lpstr>
      <vt:lpstr>ArialMT</vt:lpstr>
      <vt:lpstr>Calibri</vt:lpstr>
      <vt:lpstr>Calibri-Bold</vt:lpstr>
      <vt:lpstr>MarriottLight</vt:lpstr>
      <vt:lpstr>Modern Love</vt:lpstr>
      <vt:lpstr>The Hand</vt:lpstr>
      <vt:lpstr>SketchyVTI</vt:lpstr>
      <vt:lpstr>Enchanted Sleep</vt:lpstr>
      <vt:lpstr>Mattress Guideline Specification Division Europe 2</vt:lpstr>
      <vt:lpstr>Product sizes per bed type:</vt:lpstr>
      <vt:lpstr>Foam Encapsulated Pocket</vt:lpstr>
      <vt:lpstr> Bed Base Guideline/Specification Platform solid top bed base </vt:lpstr>
      <vt:lpstr>Platform solid top bed base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Law</dc:creator>
  <cp:lastModifiedBy>David Menown</cp:lastModifiedBy>
  <cp:revision>4</cp:revision>
  <dcterms:created xsi:type="dcterms:W3CDTF">2024-10-11T11:51:13Z</dcterms:created>
  <dcterms:modified xsi:type="dcterms:W3CDTF">2025-02-10T14:20:20Z</dcterms:modified>
</cp:coreProperties>
</file>